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89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3" autoAdjust="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32E18-A35A-400D-BF5E-01FBBAA46808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B44AED1C-AE01-4472-9D76-B172E5620833}">
      <dgm:prSet phldrT="[Text]"/>
      <dgm:spPr/>
      <dgm:t>
        <a:bodyPr/>
        <a:lstStyle/>
        <a:p>
          <a:r>
            <a:rPr lang="en-GB" dirty="0" smtClean="0"/>
            <a:t>Islamic Microfinance</a:t>
          </a:r>
          <a:endParaRPr lang="en-GB" dirty="0"/>
        </a:p>
      </dgm:t>
    </dgm:pt>
    <dgm:pt modelId="{C9AA63BB-CC08-4EBE-B364-17B121A08940}" type="parTrans" cxnId="{70F8D39F-8D90-4B5A-B827-634A116B772D}">
      <dgm:prSet/>
      <dgm:spPr/>
      <dgm:t>
        <a:bodyPr/>
        <a:lstStyle/>
        <a:p>
          <a:endParaRPr lang="en-GB"/>
        </a:p>
      </dgm:t>
    </dgm:pt>
    <dgm:pt modelId="{19E5A514-80FC-46B4-A423-BF50D6EA0559}" type="sibTrans" cxnId="{70F8D39F-8D90-4B5A-B827-634A116B772D}">
      <dgm:prSet/>
      <dgm:spPr/>
      <dgm:t>
        <a:bodyPr/>
        <a:lstStyle/>
        <a:p>
          <a:endParaRPr lang="en-GB"/>
        </a:p>
      </dgm:t>
    </dgm:pt>
    <dgm:pt modelId="{AE9C28DF-2AA3-4968-92B7-06F6A6B0D04C}">
      <dgm:prSet phldrT="[Text]" custT="1"/>
      <dgm:spPr/>
      <dgm:t>
        <a:bodyPr/>
        <a:lstStyle/>
        <a:p>
          <a:r>
            <a:rPr lang="en-GB" sz="2800" dirty="0" smtClean="0"/>
            <a:t>Fiat Currency </a:t>
          </a:r>
        </a:p>
        <a:p>
          <a:r>
            <a:rPr lang="en-GB" sz="2800" b="0" dirty="0" smtClean="0"/>
            <a:t>Crypto- Currency</a:t>
          </a:r>
          <a:endParaRPr lang="en-GB" sz="2800" b="0" dirty="0"/>
        </a:p>
      </dgm:t>
    </dgm:pt>
    <dgm:pt modelId="{C802BA60-0BC0-4D10-ABE0-BE2736E8E2B3}" type="parTrans" cxnId="{CBE91F89-3376-4F54-A507-E9674F59D983}">
      <dgm:prSet/>
      <dgm:spPr/>
      <dgm:t>
        <a:bodyPr/>
        <a:lstStyle/>
        <a:p>
          <a:endParaRPr lang="en-GB"/>
        </a:p>
      </dgm:t>
    </dgm:pt>
    <dgm:pt modelId="{A78D6031-0D62-495D-BBE3-35D77ACAE819}" type="sibTrans" cxnId="{CBE91F89-3376-4F54-A507-E9674F59D983}">
      <dgm:prSet/>
      <dgm:spPr/>
      <dgm:t>
        <a:bodyPr/>
        <a:lstStyle/>
        <a:p>
          <a:endParaRPr lang="en-GB"/>
        </a:p>
      </dgm:t>
    </dgm:pt>
    <dgm:pt modelId="{B3DFBC49-33A7-4803-965E-2972D226ACE0}">
      <dgm:prSet phldrT="[Text]"/>
      <dgm:spPr/>
      <dgm:t>
        <a:bodyPr/>
        <a:lstStyle/>
        <a:p>
          <a:r>
            <a:rPr lang="en-GB" dirty="0" smtClean="0"/>
            <a:t>Mobile Technologies</a:t>
          </a:r>
          <a:endParaRPr lang="en-GB" dirty="0"/>
        </a:p>
      </dgm:t>
    </dgm:pt>
    <dgm:pt modelId="{BA690F1E-FD6D-4D21-A1CD-6090B05F070E}" type="parTrans" cxnId="{FE43722F-6D10-435E-B7B6-9B2B02D3623F}">
      <dgm:prSet/>
      <dgm:spPr/>
      <dgm:t>
        <a:bodyPr/>
        <a:lstStyle/>
        <a:p>
          <a:endParaRPr lang="en-GB"/>
        </a:p>
      </dgm:t>
    </dgm:pt>
    <dgm:pt modelId="{075A916D-45CC-4838-8961-93D576A536D9}" type="sibTrans" cxnId="{FE43722F-6D10-435E-B7B6-9B2B02D3623F}">
      <dgm:prSet/>
      <dgm:spPr/>
      <dgm:t>
        <a:bodyPr/>
        <a:lstStyle/>
        <a:p>
          <a:endParaRPr lang="en-GB"/>
        </a:p>
      </dgm:t>
    </dgm:pt>
    <dgm:pt modelId="{498A55CD-71A7-4571-AE05-3D603687DCF0}" type="pres">
      <dgm:prSet presAssocID="{11E32E18-A35A-400D-BF5E-01FBBAA46808}" presName="Name0" presStyleCnt="0">
        <dgm:presLayoutVars>
          <dgm:chMax val="7"/>
          <dgm:dir/>
          <dgm:resizeHandles val="exact"/>
        </dgm:presLayoutVars>
      </dgm:prSet>
      <dgm:spPr/>
    </dgm:pt>
    <dgm:pt modelId="{CD3B6658-15A4-4154-BF9D-1B88FA1017E7}" type="pres">
      <dgm:prSet presAssocID="{11E32E18-A35A-400D-BF5E-01FBBAA46808}" presName="ellipse1" presStyleLbl="vennNode1" presStyleIdx="0" presStyleCnt="3" custLinFactNeighborX="133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F51D99-9681-4074-A9EE-EF4D853ADF83}" type="pres">
      <dgm:prSet presAssocID="{11E32E18-A35A-400D-BF5E-01FBBAA46808}" presName="ellipse2" presStyleLbl="vennNode1" presStyleIdx="1" presStyleCnt="3" custScaleX="104932" custScaleY="995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6979F-3E35-4C0B-B743-151DC0453E68}" type="pres">
      <dgm:prSet presAssocID="{11E32E18-A35A-400D-BF5E-01FBBAA46808}" presName="ellipse3" presStyleLbl="vennNode1" presStyleIdx="2" presStyleCnt="3" custLinFactNeighborX="-4224" custLinFactNeighborY="-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F8D39F-8D90-4B5A-B827-634A116B772D}" srcId="{11E32E18-A35A-400D-BF5E-01FBBAA46808}" destId="{B44AED1C-AE01-4472-9D76-B172E5620833}" srcOrd="0" destOrd="0" parTransId="{C9AA63BB-CC08-4EBE-B364-17B121A08940}" sibTransId="{19E5A514-80FC-46B4-A423-BF50D6EA0559}"/>
    <dgm:cxn modelId="{924281FA-E65C-4400-A9F5-E2894D543F25}" type="presOf" srcId="{AE9C28DF-2AA3-4968-92B7-06F6A6B0D04C}" destId="{6FF51D99-9681-4074-A9EE-EF4D853ADF83}" srcOrd="0" destOrd="0" presId="urn:microsoft.com/office/officeart/2005/8/layout/rings+Icon"/>
    <dgm:cxn modelId="{FE43722F-6D10-435E-B7B6-9B2B02D3623F}" srcId="{11E32E18-A35A-400D-BF5E-01FBBAA46808}" destId="{B3DFBC49-33A7-4803-965E-2972D226ACE0}" srcOrd="2" destOrd="0" parTransId="{BA690F1E-FD6D-4D21-A1CD-6090B05F070E}" sibTransId="{075A916D-45CC-4838-8961-93D576A536D9}"/>
    <dgm:cxn modelId="{4FF31C0E-7FF6-452A-8270-A74D56907D9F}" type="presOf" srcId="{B3DFBC49-33A7-4803-965E-2972D226ACE0}" destId="{5916979F-3E35-4C0B-B743-151DC0453E68}" srcOrd="0" destOrd="0" presId="urn:microsoft.com/office/officeart/2005/8/layout/rings+Icon"/>
    <dgm:cxn modelId="{CBE91F89-3376-4F54-A507-E9674F59D983}" srcId="{11E32E18-A35A-400D-BF5E-01FBBAA46808}" destId="{AE9C28DF-2AA3-4968-92B7-06F6A6B0D04C}" srcOrd="1" destOrd="0" parTransId="{C802BA60-0BC0-4D10-ABE0-BE2736E8E2B3}" sibTransId="{A78D6031-0D62-495D-BBE3-35D77ACAE819}"/>
    <dgm:cxn modelId="{E1788AEB-3097-4982-AFEF-0247B83FB3E5}" type="presOf" srcId="{B44AED1C-AE01-4472-9D76-B172E5620833}" destId="{CD3B6658-15A4-4154-BF9D-1B88FA1017E7}" srcOrd="0" destOrd="0" presId="urn:microsoft.com/office/officeart/2005/8/layout/rings+Icon"/>
    <dgm:cxn modelId="{3DEB4A67-2678-4EE7-8382-D344DFCD492D}" type="presOf" srcId="{11E32E18-A35A-400D-BF5E-01FBBAA46808}" destId="{498A55CD-71A7-4571-AE05-3D603687DCF0}" srcOrd="0" destOrd="0" presId="urn:microsoft.com/office/officeart/2005/8/layout/rings+Icon"/>
    <dgm:cxn modelId="{01AEDB95-702A-4EBF-B42D-E657D6F6472A}" type="presParOf" srcId="{498A55CD-71A7-4571-AE05-3D603687DCF0}" destId="{CD3B6658-15A4-4154-BF9D-1B88FA1017E7}" srcOrd="0" destOrd="0" presId="urn:microsoft.com/office/officeart/2005/8/layout/rings+Icon"/>
    <dgm:cxn modelId="{E88594AE-F958-47BB-8BBA-AE1FA246B4AA}" type="presParOf" srcId="{498A55CD-71A7-4571-AE05-3D603687DCF0}" destId="{6FF51D99-9681-4074-A9EE-EF4D853ADF83}" srcOrd="1" destOrd="0" presId="urn:microsoft.com/office/officeart/2005/8/layout/rings+Icon"/>
    <dgm:cxn modelId="{90A5C61D-FE8E-4E26-9484-A9BEB586B416}" type="presParOf" srcId="{498A55CD-71A7-4571-AE05-3D603687DCF0}" destId="{5916979F-3E35-4C0B-B743-151DC0453E6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B6658-15A4-4154-BF9D-1B88FA1017E7}">
      <dsp:nvSpPr>
        <dsp:cNvPr id="0" name=""/>
        <dsp:cNvSpPr/>
      </dsp:nvSpPr>
      <dsp:spPr>
        <a:xfrm>
          <a:off x="1245473" y="3153"/>
          <a:ext cx="2706598" cy="27065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Islamic Microfinance</a:t>
          </a:r>
          <a:endParaRPr lang="en-GB" sz="2500" kern="1200" dirty="0"/>
        </a:p>
      </dsp:txBody>
      <dsp:txXfrm>
        <a:off x="1641845" y="399519"/>
        <a:ext cx="1913854" cy="1913827"/>
      </dsp:txXfrm>
    </dsp:sp>
    <dsp:sp modelId="{6FF51D99-9681-4074-A9EE-EF4D853ADF83}">
      <dsp:nvSpPr>
        <dsp:cNvPr id="0" name=""/>
        <dsp:cNvSpPr/>
      </dsp:nvSpPr>
      <dsp:spPr>
        <a:xfrm>
          <a:off x="2209804" y="1814584"/>
          <a:ext cx="2840088" cy="26939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Fiat Currency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Crypto- Currency</a:t>
          </a:r>
          <a:endParaRPr lang="en-GB" sz="2800" b="0" kern="1200" dirty="0"/>
        </a:p>
      </dsp:txBody>
      <dsp:txXfrm>
        <a:off x="2625725" y="2209103"/>
        <a:ext cx="2008246" cy="1904909"/>
      </dsp:txXfrm>
    </dsp:sp>
    <dsp:sp modelId="{5916979F-3E35-4C0B-B743-151DC0453E68}">
      <dsp:nvSpPr>
        <dsp:cNvPr id="0" name=""/>
        <dsp:cNvSpPr/>
      </dsp:nvSpPr>
      <dsp:spPr>
        <a:xfrm>
          <a:off x="3553685" y="13"/>
          <a:ext cx="2706598" cy="27065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Mobile Technologies</a:t>
          </a:r>
          <a:endParaRPr lang="en-GB" sz="2500" kern="1200" dirty="0"/>
        </a:p>
      </dsp:txBody>
      <dsp:txXfrm>
        <a:off x="3950057" y="396379"/>
        <a:ext cx="1913854" cy="191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17EE982-31F1-4D74-B5AD-1D86BF8516BB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6E9B529-D1AF-4169-A946-033796724E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8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3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2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1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E9B529-D1AF-4169-A946-033796724E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8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F7FAFD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986EF-13B8-4008-AE73-5D636F08E7B8}" type="datetime1">
              <a:rPr lang="en-GB"/>
              <a:pPr lvl="0"/>
              <a:t>07/11/2016</a:t>
            </a:fld>
            <a:endParaRPr lang="en-GB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56188"/>
            <a:ext cx="12191996" cy="73322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FA1515-7DD5-4B99-BFB3-CF031B1C16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7A8C6-0B99-4041-AA13-857C295BCB38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6AA5E-B6C9-4E0E-9AE7-863F938C89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CC945-A592-47F3-B33F-ACE70F7A62C2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EA224-8BA7-47AA-AE13-8B9EE18093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114549" y="320670"/>
            <a:ext cx="10077446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 hasCustomPrompt="1"/>
          </p:nvPr>
        </p:nvSpPr>
        <p:spPr>
          <a:xfrm>
            <a:off x="2114549" y="1825627"/>
            <a:ext cx="10077446" cy="4351336"/>
          </a:xfrm>
        </p:spPr>
        <p:txBody>
          <a:bodyPr/>
          <a:lstStyle>
            <a:lvl1pPr marL="0" indent="0" algn="ctr">
              <a:buNone/>
              <a:defRPr sz="4400"/>
            </a:lvl1pPr>
            <a:lvl2pPr>
              <a:defRPr sz="2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2114549" y="6356351"/>
            <a:ext cx="146685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468F0B2-60A2-4839-B001-903B49DA4D93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E44E7-1D2C-4F3C-8985-18B903DF3365}" type="slidenum">
              <a:t>‹#›</a:t>
            </a:fld>
            <a:endParaRPr lang="en-GB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-156" r="84531"/>
          <a:stretch>
            <a:fillRect/>
          </a:stretch>
        </p:blipFill>
        <p:spPr>
          <a:xfrm>
            <a:off x="-41394" y="0"/>
            <a:ext cx="2155944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59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1AB60-A133-438C-BFF3-DDBBD2EE4625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B6F47A-7346-4C1E-96D5-A3F25771846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7AC124-4354-4688-A7BA-B0228F5CA24B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3F9D4-9D1A-4EBD-9477-59C48A42BE8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EDE7C-ACF5-4E46-9C5D-2C34827D667D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532FAA-D3D0-4E89-B6B8-553A118CF7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A81F97-B222-4595-8475-FA6F4458EEDE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742C9-AC49-4D28-AF20-370094A359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B5DD43-ADDB-4FE7-9B11-4712D3F9293A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040FF-9AB4-4A38-959B-6EC5C98C69C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629456-938E-4ADB-8BEB-23342812F516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B0629-0802-47E4-8FE8-8356E96A82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D282F-A4AE-42AF-A986-8E71C1449E3B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02B92-437A-4F0D-9977-766B5B584C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C2B4945-6625-4409-8D0D-CCC73CEAC7FE}" type="datetime1">
              <a:rPr lang="en-GB"/>
              <a:pPr lvl="0"/>
              <a:t>07/11/2016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3C1C313-A834-44AF-B655-A1813B2A1B5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3200400"/>
            <a:ext cx="7848596" cy="30956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en-GB" sz="700">
                <a:latin typeface="Calibri" pitchFamily="34"/>
                <a:cs typeface="Times New Roman" pitchFamily="18"/>
              </a:rPr>
              <a:t/>
            </a:r>
            <a:br>
              <a:rPr lang="en-GB" sz="700">
                <a:latin typeface="Calibri" pitchFamily="34"/>
                <a:cs typeface="Times New Roman" pitchFamily="18"/>
              </a:rPr>
            </a:br>
            <a:r>
              <a:rPr lang="en-GB" sz="700">
                <a:latin typeface="Calibri" pitchFamily="34"/>
                <a:cs typeface="Times New Roman" pitchFamily="18"/>
              </a:rPr>
              <a:t/>
            </a:r>
            <a:br>
              <a:rPr lang="en-GB" sz="700">
                <a:latin typeface="Calibri" pitchFamily="34"/>
                <a:cs typeface="Times New Roman" pitchFamily="18"/>
              </a:rPr>
            </a:br>
            <a:endParaRPr lang="en-GB" sz="44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GB">
              <a:solidFill>
                <a:srgbClr val="FFFFFF"/>
              </a:solidFill>
              <a:latin typeface="Lucida Sans" pitchFamily="34"/>
              <a:cs typeface="Times New Roman" pitchFamily="18"/>
            </a:endParaRPr>
          </a:p>
          <a:p>
            <a:pPr lvl="0"/>
            <a:endParaRPr lang="en-GB">
              <a:solidFill>
                <a:srgbClr val="FFFFFF"/>
              </a:solidFill>
              <a:latin typeface="Lucida Sans" pitchFamily="34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512" y="384244"/>
            <a:ext cx="9964886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Islamic Micro-Finance </a:t>
            </a:r>
            <a:r>
              <a:rPr lang="en-GB" sz="6000" i="0" u="none" strike="noStrike" kern="1200" cap="none" spc="0" baseline="0" dirty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&amp; </a:t>
            </a:r>
            <a:r>
              <a:rPr lang="en-GB" sz="6000" i="0" u="none" strike="noStrike" kern="1200" cap="none" spc="0" baseline="0" dirty="0" err="1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CryptoCurrency</a:t>
            </a:r>
            <a:endParaRPr lang="en-GB" sz="6000" i="0" u="none" strike="noStrike" kern="1200" cap="none" spc="0" baseline="0" dirty="0">
              <a:solidFill>
                <a:srgbClr val="FFFFFF"/>
              </a:solidFill>
              <a:uFillTx/>
              <a:latin typeface="Gadugi" panose="020B05020402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Dr </a:t>
            </a:r>
            <a:r>
              <a:rPr lang="en-GB" sz="4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Zareen Roohi </a:t>
            </a:r>
            <a:r>
              <a:rPr lang="en-GB" sz="4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Ahmed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  <a:latin typeface="Gadugi" panose="020B0502040204020203" pitchFamily="34" charset="0"/>
              </a:rPr>
              <a:t>Founder, IFCC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FFFFFF"/>
                </a:solidFill>
                <a:latin typeface="Gadugi" panose="020B0502040204020203" pitchFamily="34" charset="0"/>
              </a:rPr>
              <a:t>(Islamic Finance &amp; </a:t>
            </a:r>
            <a:r>
              <a:rPr lang="en-GB" sz="3200" kern="0" dirty="0" err="1" smtClean="0">
                <a:solidFill>
                  <a:srgbClr val="FFFFFF"/>
                </a:solidFill>
                <a:latin typeface="Gadugi" panose="020B0502040204020203" pitchFamily="34" charset="0"/>
              </a:rPr>
              <a:t>CryptoCurrency</a:t>
            </a:r>
            <a:r>
              <a:rPr lang="en-GB" sz="3200" kern="0" dirty="0" smtClean="0">
                <a:solidFill>
                  <a:srgbClr val="FFFFFF"/>
                </a:solidFill>
                <a:latin typeface="Gadugi" panose="020B0502040204020203" pitchFamily="34" charset="0"/>
              </a:rPr>
              <a:t> Think Tank)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FFFFFF"/>
                </a:solidFill>
                <a:latin typeface="Gadugi" panose="020B0502040204020203" pitchFamily="34" charset="0"/>
              </a:rPr>
              <a:t> UK</a:t>
            </a:r>
            <a:endParaRPr lang="en-GB" sz="3200" i="0" u="none" strike="noStrike" kern="1200" cap="none" spc="0" baseline="0" dirty="0">
              <a:solidFill>
                <a:srgbClr val="FFFFFF"/>
              </a:solidFill>
              <a:uFillTx/>
              <a:latin typeface="Gadug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5999" y="320670"/>
            <a:ext cx="9905995" cy="1325559"/>
          </a:xfrm>
        </p:spPr>
        <p:txBody>
          <a:bodyPr/>
          <a:lstStyle/>
          <a:p>
            <a:r>
              <a:rPr lang="en-GB" dirty="0" smtClean="0"/>
              <a:t>Cryptocurrency will be preferred </a:t>
            </a:r>
            <a:r>
              <a:rPr lang="en-GB" dirty="0" smtClean="0"/>
              <a:t>currency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549" y="1692277"/>
            <a:ext cx="10077446" cy="4351336"/>
          </a:xfrm>
        </p:spPr>
        <p:txBody>
          <a:bodyPr>
            <a:normAutofit/>
          </a:bodyPr>
          <a:lstStyle/>
          <a:p>
            <a:pPr algn="l"/>
            <a:endParaRPr lang="en-GB" sz="2800" dirty="0" smtClean="0"/>
          </a:p>
          <a:p>
            <a:pPr algn="l"/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8018976"/>
              </p:ext>
            </p:extLst>
          </p:nvPr>
        </p:nvGraphicFramePr>
        <p:xfrm>
          <a:off x="3486150" y="1855778"/>
          <a:ext cx="7258050" cy="451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409528" y="4401345"/>
            <a:ext cx="127635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28578" y="4359271"/>
            <a:ext cx="1400972" cy="499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66949" y="320670"/>
            <a:ext cx="9925045" cy="132555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4" cy="687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5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Let’s Talk…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2114549" y="1330327"/>
            <a:ext cx="10077446" cy="4351336"/>
          </a:xfrm>
        </p:spPr>
        <p:txBody>
          <a:bodyPr>
            <a:normAutofit/>
          </a:bodyPr>
          <a:lstStyle/>
          <a:p>
            <a:pPr algn="l"/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Meet our  diverse and skilled team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About how your organisation can get ahead of the game and start integrating cryptocurrency into its services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We’re looking for partners in all regions especially developing regions where we can help the unbanked.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If you’re new to cryptocurrency then do come to our workshop to learn more about how it works and get all your questions answered by our experts Kimmo &amp; </a:t>
            </a:r>
            <a:r>
              <a:rPr lang="en-GB" sz="2800" dirty="0" err="1" smtClean="0"/>
              <a:t>Tehsin</a:t>
            </a:r>
            <a:endParaRPr lang="en-GB" sz="2800" dirty="0" smtClean="0"/>
          </a:p>
          <a:p>
            <a:pPr algn="l"/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04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3200400"/>
            <a:ext cx="7848596" cy="30956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en-GB" sz="700">
                <a:latin typeface="Calibri" pitchFamily="34"/>
                <a:cs typeface="Times New Roman" pitchFamily="18"/>
              </a:rPr>
              <a:t/>
            </a:r>
            <a:br>
              <a:rPr lang="en-GB" sz="700">
                <a:latin typeface="Calibri" pitchFamily="34"/>
                <a:cs typeface="Times New Roman" pitchFamily="18"/>
              </a:rPr>
            </a:br>
            <a:r>
              <a:rPr lang="en-GB" sz="700">
                <a:latin typeface="Calibri" pitchFamily="34"/>
                <a:cs typeface="Times New Roman" pitchFamily="18"/>
              </a:rPr>
              <a:t/>
            </a:r>
            <a:br>
              <a:rPr lang="en-GB" sz="700">
                <a:latin typeface="Calibri" pitchFamily="34"/>
                <a:cs typeface="Times New Roman" pitchFamily="18"/>
              </a:rPr>
            </a:br>
            <a:endParaRPr lang="en-GB" sz="44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GB">
              <a:solidFill>
                <a:srgbClr val="FFFFFF"/>
              </a:solidFill>
              <a:latin typeface="Lucida Sans" pitchFamily="34"/>
              <a:cs typeface="Times New Roman" pitchFamily="18"/>
            </a:endParaRPr>
          </a:p>
          <a:p>
            <a:pPr lvl="0"/>
            <a:endParaRPr lang="en-GB">
              <a:solidFill>
                <a:srgbClr val="FFFFFF"/>
              </a:solidFill>
              <a:latin typeface="Lucida Sans" pitchFamily="34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512" y="384244"/>
            <a:ext cx="9964886" cy="5940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Islamic Micro-Finance </a:t>
            </a:r>
            <a:r>
              <a:rPr lang="en-GB" sz="6000" i="0" u="none" strike="noStrike" kern="1200" cap="none" spc="0" baseline="0" dirty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&amp; </a:t>
            </a:r>
            <a:r>
              <a:rPr lang="en-GB" sz="6000" i="0" u="none" strike="noStrike" kern="1200" cap="none" spc="0" baseline="0" dirty="0" err="1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CryptoCurrency</a:t>
            </a:r>
            <a:endParaRPr lang="en-GB" sz="6000" i="0" u="none" strike="noStrike" kern="1200" cap="none" spc="0" baseline="0" dirty="0">
              <a:solidFill>
                <a:srgbClr val="FFFFFF"/>
              </a:solidFill>
              <a:uFillTx/>
              <a:latin typeface="Gadugi" panose="020B0502040204020203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i="0" u="none" strike="noStrike" kern="1200" cap="none" spc="0" baseline="0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Thank you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i="0" u="none" strike="noStrike" kern="1200" cap="none" spc="0" baseline="0" dirty="0" smtClean="0">
                <a:solidFill>
                  <a:srgbClr val="FFFFFF"/>
                </a:solidFill>
                <a:uFillTx/>
                <a:latin typeface="Gadugi" panose="020B0502040204020203" pitchFamily="34" charset="0"/>
              </a:rPr>
              <a:t>Dr Zareen Roohi Ahmed</a:t>
            </a:r>
            <a:endParaRPr lang="en-GB" sz="4000" i="0" u="none" strike="noStrike" kern="1200" cap="none" spc="0" baseline="0" dirty="0">
              <a:solidFill>
                <a:srgbClr val="FFFFFF"/>
              </a:solidFill>
              <a:uFillTx/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Changing Face of Finance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549" y="1825626"/>
            <a:ext cx="5339799" cy="486092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World is moving towards becoming cashless and using cryptocurrency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Dubai, Bangladesh, India and other countries will be ‘cashless societies’ within the next 2-4 years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25</a:t>
            </a:r>
            <a:r>
              <a:rPr lang="en-GB" sz="2800" dirty="0" smtClean="0"/>
              <a:t>%+ </a:t>
            </a:r>
            <a:r>
              <a:rPr lang="en-GB" sz="2800" dirty="0" smtClean="0"/>
              <a:t>of Kenya’s GDP is through mobile payments e.g. M-</a:t>
            </a:r>
            <a:r>
              <a:rPr lang="en-GB" sz="2800" dirty="0" err="1" smtClean="0"/>
              <a:t>Pesa</a:t>
            </a: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Even though the average pre-paid value is $1 Dollar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211" r="22122"/>
          <a:stretch/>
        </p:blipFill>
        <p:spPr>
          <a:xfrm>
            <a:off x="7772400" y="1825626"/>
            <a:ext cx="3981450" cy="467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Grp="1"/>
          </p:cNvSpPr>
          <p:nvPr>
            <p:ph idx="1"/>
          </p:nvPr>
        </p:nvSpPr>
        <p:spPr>
          <a:xfrm>
            <a:off x="2114549" y="1616077"/>
            <a:ext cx="4457701" cy="5703100"/>
          </a:xfr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Size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of Islamic Economy is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over 3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Trillion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USD </a:t>
            </a:r>
          </a:p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700+ cryptocurrencies in existence 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 f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ar no Shariah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Certified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Cryptocurrency 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Huge 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Potential in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Muslim majority markets, Islamic Banks, Charities &amp; </a:t>
            </a:r>
            <a:r>
              <a:rPr lang="en-GB" sz="2400" dirty="0">
                <a:latin typeface="+mj-lt"/>
              </a:rPr>
              <a:t>t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he Halal Industries </a:t>
            </a:r>
          </a:p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H</a:t>
            </a:r>
            <a:r>
              <a:rPr lang="en-GB" sz="2400" dirty="0" smtClean="0">
                <a:latin typeface="+mj-lt"/>
              </a:rPr>
              <a:t>elps </a:t>
            </a:r>
            <a:r>
              <a:rPr lang="en-GB" sz="2400" dirty="0" smtClean="0">
                <a:latin typeface="+mj-lt"/>
              </a:rPr>
              <a:t>to promote equitable and fair business practices throughout the world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GB" sz="2400" dirty="0" smtClean="0">
              <a:solidFill>
                <a:srgbClr val="000000"/>
              </a:solidFill>
              <a:latin typeface="+mj-lt"/>
            </a:endParaRPr>
          </a:p>
          <a:p>
            <a:pPr marL="514350" lvl="0" indent="-514350" algn="l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Most important: encourages unity, fosters good relations between cultures…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320040" lvl="0" indent="-320040">
              <a:lnSpc>
                <a:spcPct val="80000"/>
              </a:lnSpc>
              <a:spcBef>
                <a:spcPts val="700"/>
              </a:spcBef>
              <a:buClr>
                <a:srgbClr val="54A021"/>
              </a:buClr>
              <a:buSzPct val="60000"/>
              <a:buFont typeface="Wingdings"/>
              <a:buChar char=""/>
            </a:pPr>
            <a:endParaRPr lang="en-GB" sz="2800" dirty="0">
              <a:solidFill>
                <a:srgbClr val="000000"/>
              </a:solidFill>
              <a:latin typeface="Tw Cen MT" pitchFamily="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Cryptocurrency </a:t>
            </a:r>
            <a:r>
              <a:rPr lang="en-GB" dirty="0" smtClean="0"/>
              <a:t>– the opportunity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7" y="1564159"/>
            <a:ext cx="5395794" cy="4778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6"/>
    </mc:Choice>
    <mc:Fallback xmlns="">
      <p:transition spd="slow" advTm="1899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be clear….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654158"/>
            <a:ext cx="9486895" cy="4351336"/>
          </a:xfrm>
        </p:spPr>
        <p:txBody>
          <a:bodyPr>
            <a:normAutofit/>
          </a:bodyPr>
          <a:lstStyle/>
          <a:p>
            <a:endParaRPr lang="en-GB" sz="1200" dirty="0" smtClean="0"/>
          </a:p>
          <a:p>
            <a:r>
              <a:rPr lang="en-GB" sz="3200" i="1" dirty="0" smtClean="0">
                <a:latin typeface="Gadugi" panose="020B0502040204020203" pitchFamily="34" charset="0"/>
              </a:rPr>
              <a:t>“Islamic Finance is a system, </a:t>
            </a:r>
          </a:p>
          <a:p>
            <a:r>
              <a:rPr lang="en-GB" sz="3200" i="1" dirty="0">
                <a:latin typeface="Gadugi" panose="020B0502040204020203" pitchFamily="34" charset="0"/>
              </a:rPr>
              <a:t>i</a:t>
            </a:r>
            <a:r>
              <a:rPr lang="en-GB" sz="3200" i="1" dirty="0" smtClean="0">
                <a:latin typeface="Gadugi" panose="020B0502040204020203" pitchFamily="34" charset="0"/>
              </a:rPr>
              <a:t>t is not religion.</a:t>
            </a:r>
          </a:p>
          <a:p>
            <a:r>
              <a:rPr lang="en-GB" sz="3200" i="1" dirty="0" smtClean="0">
                <a:latin typeface="Gadugi" panose="020B0502040204020203" pitchFamily="34" charset="0"/>
              </a:rPr>
              <a:t>Therefore it can be utilized &amp; operated by both Muslim and Non-Muslim communities for </a:t>
            </a:r>
            <a:r>
              <a:rPr lang="en-GB" sz="3200" i="1" dirty="0" smtClean="0">
                <a:latin typeface="Gadugi" panose="020B0502040204020203" pitchFamily="34" charset="0"/>
              </a:rPr>
              <a:t>      Poverty </a:t>
            </a:r>
            <a:r>
              <a:rPr lang="en-GB" sz="3200" i="1" dirty="0" smtClean="0">
                <a:latin typeface="Gadugi" panose="020B0502040204020203" pitchFamily="34" charset="0"/>
              </a:rPr>
              <a:t>Alleviation, Social &amp; Economic Development.” </a:t>
            </a:r>
          </a:p>
          <a:p>
            <a:r>
              <a:rPr lang="en-GB" sz="3200" dirty="0" err="1" smtClean="0"/>
              <a:t>Zubair</a:t>
            </a:r>
            <a:r>
              <a:rPr lang="en-GB" sz="3200" dirty="0" smtClean="0"/>
              <a:t> Mughal, Al Huda CIBE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84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</a:t>
            </a:r>
            <a:r>
              <a:rPr lang="en-GB" dirty="0" smtClean="0"/>
              <a:t>Cryptocurrency </a:t>
            </a:r>
            <a:r>
              <a:rPr lang="en-GB" dirty="0" smtClean="0"/>
              <a:t>apply to Islamic Finance &amp; Islamic Microfinance?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r>
              <a:rPr lang="en-GB" sz="2800" dirty="0" smtClean="0"/>
              <a:t>Initial research on cryptocurrency seemed to tick all the right boxes: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Conforms with the prohibition of riba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GB" sz="2400" dirty="0" smtClean="0"/>
              <a:t>ocial </a:t>
            </a:r>
            <a:r>
              <a:rPr lang="en-GB" sz="2400" dirty="0" smtClean="0"/>
              <a:t>benefits, </a:t>
            </a:r>
            <a:r>
              <a:rPr lang="en-GB" sz="2400" dirty="0" smtClean="0"/>
              <a:t>positive externalities (</a:t>
            </a:r>
            <a:r>
              <a:rPr lang="en-GB" sz="2400" dirty="0" err="1"/>
              <a:t>M</a:t>
            </a:r>
            <a:r>
              <a:rPr lang="en-GB" sz="2400" dirty="0" err="1" smtClean="0"/>
              <a:t>aslaha</a:t>
            </a:r>
            <a:r>
              <a:rPr lang="en-GB" sz="2400" dirty="0" smtClean="0"/>
              <a:t>)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Mutual risk-sharing (Musharakah)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Value is determined by supply and demand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Fiat currency </a:t>
            </a:r>
            <a:r>
              <a:rPr lang="en-GB" sz="2400" dirty="0" smtClean="0"/>
              <a:t>is born of riba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Whereas the quantity of digital currency in circulation increases at a predictable and steady </a:t>
            </a:r>
            <a:r>
              <a:rPr lang="en-GB" sz="2400" dirty="0" smtClean="0"/>
              <a:t>rate;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Ultimate cap on quantity is hardcoded into programme (120 </a:t>
            </a:r>
            <a:r>
              <a:rPr lang="en-GB" sz="2400" dirty="0" err="1" smtClean="0"/>
              <a:t>bn</a:t>
            </a:r>
            <a:r>
              <a:rPr lang="en-GB" sz="2400" dirty="0" smtClean="0"/>
              <a:t> OneCoin)</a:t>
            </a:r>
            <a:endParaRPr lang="en-GB" sz="2400" dirty="0" smtClean="0"/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So rather than being lent into existence at the whim of a person;               New </a:t>
            </a:r>
            <a:r>
              <a:rPr lang="en-GB" sz="2400" dirty="0" smtClean="0"/>
              <a:t>units of cryptocurrency help to maintain the security and stability of the </a:t>
            </a:r>
            <a:r>
              <a:rPr lang="en-GB" sz="2400" dirty="0" smtClean="0"/>
              <a:t>cryptocurrency </a:t>
            </a:r>
            <a:r>
              <a:rPr lang="en-GB" sz="2400" dirty="0" err="1" smtClean="0"/>
              <a:t>userbase</a:t>
            </a:r>
            <a:r>
              <a:rPr lang="en-GB" sz="2400" dirty="0" smtClean="0"/>
              <a:t> and </a:t>
            </a:r>
            <a:r>
              <a:rPr lang="en-GB" sz="2400" dirty="0" smtClean="0"/>
              <a:t>increase its value.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893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124768"/>
            <a:ext cx="8679393" cy="2407084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114554" y="2740027"/>
            <a:ext cx="10077446" cy="411797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IFCC brought together leaders from the Islamic Finance &amp; </a:t>
            </a:r>
            <a:r>
              <a:rPr lang="en-GB" sz="2800" dirty="0" err="1" smtClean="0"/>
              <a:t>CryptoCurrency</a:t>
            </a:r>
            <a:r>
              <a:rPr lang="en-GB" sz="2800" dirty="0" smtClean="0"/>
              <a:t> worlds </a:t>
            </a: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OneCoin was used as main case study due to centralised system</a:t>
            </a: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Experts &amp; scholars agreed that cryptocurrency can be used as a viable currency according to Islamic principles if: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It is accepted by a mass of people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It begins to be used (to buy/trade) in the public domain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Islamic finance principles do not restrict the use of technology, so long as technology is ethical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73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 a result of this work OneCoin launched its 1</a:t>
            </a:r>
            <a:r>
              <a:rPr lang="en-GB" baseline="30000" dirty="0" smtClean="0"/>
              <a:t>st</a:t>
            </a:r>
            <a:r>
              <a:rPr lang="en-GB" dirty="0" smtClean="0"/>
              <a:t> Islamic </a:t>
            </a:r>
            <a:r>
              <a:rPr lang="en-GB" dirty="0" smtClean="0"/>
              <a:t>Finance Product </a:t>
            </a:r>
            <a:r>
              <a:rPr lang="en-GB" dirty="0" smtClean="0"/>
              <a:t>– a saving facility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95" y="1781922"/>
            <a:ext cx="3677172" cy="368903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43822" y="5606649"/>
            <a:ext cx="6504518" cy="1156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</a:rPr>
              <a:t>Shariah Compliant Option 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0091" y="5768705"/>
            <a:ext cx="1083733" cy="7958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738" b="26449"/>
          <a:stretch/>
        </p:blipFill>
        <p:spPr>
          <a:xfrm>
            <a:off x="2607136" y="5825444"/>
            <a:ext cx="789641" cy="6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OneCoin Leading </a:t>
            </a:r>
            <a:r>
              <a:rPr lang="en-GB" dirty="0" smtClean="0"/>
              <a:t>the </a:t>
            </a:r>
            <a:r>
              <a:rPr lang="en-GB" dirty="0" smtClean="0"/>
              <a:t>Way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549" y="1457880"/>
            <a:ext cx="10077446" cy="5260974"/>
          </a:xfrm>
        </p:spPr>
        <p:txBody>
          <a:bodyPr>
            <a:normAutofit fontScale="6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Following audit &amp; assessment of OneCoin, the first product was certified at the end of September.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Making OneCoin the first cryptocurrency to have a Shariah Certified Product - </a:t>
            </a:r>
            <a:r>
              <a:rPr lang="en-GB" sz="3800" dirty="0" err="1" smtClean="0"/>
              <a:t>Coinsafe</a:t>
            </a:r>
            <a:r>
              <a:rPr lang="en-GB" sz="3800" dirty="0" smtClean="0"/>
              <a:t> (saving facility)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Re</a:t>
            </a:r>
            <a:r>
              <a:rPr lang="en-GB" sz="3800" dirty="0" smtClean="0"/>
              <a:t>commendations made to OneCoin on what needs to happen to make the rest </a:t>
            </a:r>
            <a:r>
              <a:rPr lang="en-GB" sz="3800" dirty="0" smtClean="0"/>
              <a:t>of their systems </a:t>
            </a:r>
            <a:r>
              <a:rPr lang="en-GB" sz="3800" dirty="0" smtClean="0"/>
              <a:t>Shariah </a:t>
            </a:r>
            <a:r>
              <a:rPr lang="en-GB" sz="3800" dirty="0" smtClean="0"/>
              <a:t>Compliant </a:t>
            </a:r>
            <a:r>
              <a:rPr lang="en-GB" sz="3800" dirty="0" smtClean="0"/>
              <a:t>too</a:t>
            </a:r>
            <a:endParaRPr lang="en-GB" sz="3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They will have to Develop/change </a:t>
            </a:r>
            <a:r>
              <a:rPr lang="en-GB" sz="3800" dirty="0" smtClean="0"/>
              <a:t>some elements within its systems to make them Shariah compliant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E.g</a:t>
            </a:r>
            <a:r>
              <a:rPr lang="en-GB" sz="3800" dirty="0" smtClean="0"/>
              <a:t>. one of the recommendations is to have an account with an Islamic bank – </a:t>
            </a:r>
            <a:r>
              <a:rPr lang="en-GB" sz="3800" dirty="0" smtClean="0"/>
              <a:t>so</a:t>
            </a:r>
            <a:r>
              <a:rPr lang="en-GB" sz="3800" dirty="0" smtClean="0"/>
              <a:t> Muslim users can choose to send </a:t>
            </a:r>
            <a:r>
              <a:rPr lang="en-GB" sz="3800" dirty="0" smtClean="0"/>
              <a:t>funds </a:t>
            </a:r>
            <a:r>
              <a:rPr lang="en-GB" sz="3800" dirty="0" smtClean="0"/>
              <a:t>to an Islami</a:t>
            </a:r>
            <a:r>
              <a:rPr lang="en-GB" sz="3800" dirty="0" smtClean="0"/>
              <a:t>c, </a:t>
            </a:r>
            <a:r>
              <a:rPr lang="en-GB" sz="3800" dirty="0" smtClean="0"/>
              <a:t>interest </a:t>
            </a:r>
            <a:r>
              <a:rPr lang="en-GB" sz="3800" dirty="0" smtClean="0"/>
              <a:t>free </a:t>
            </a:r>
            <a:r>
              <a:rPr lang="en-GB" sz="3800" dirty="0" smtClean="0"/>
              <a:t>bank account *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/>
              <a:t>Also made recommendations for new Shariah compliant products &amp; </a:t>
            </a:r>
            <a:r>
              <a:rPr lang="en-GB" sz="3800" dirty="0" smtClean="0"/>
              <a:t>systems</a:t>
            </a:r>
            <a:endParaRPr lang="en-GB" sz="3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800" dirty="0" smtClean="0"/>
              <a:t>Entire process will take a few months, but </a:t>
            </a:r>
            <a:r>
              <a:rPr lang="en-GB" sz="3800" dirty="0" smtClean="0"/>
              <a:t>shows they are</a:t>
            </a:r>
            <a:r>
              <a:rPr lang="en-GB" sz="3800" dirty="0" smtClean="0"/>
              <a:t> </a:t>
            </a:r>
            <a:r>
              <a:rPr lang="en-GB" sz="3800" dirty="0" smtClean="0"/>
              <a:t>listening to the needs of its Muslim audience and will do whatever it takes to make OneCoin accessible to </a:t>
            </a:r>
            <a:r>
              <a:rPr lang="en-GB" sz="3800" dirty="0" smtClean="0"/>
              <a:t>everyone &amp; become the most Shariah Complaint </a:t>
            </a:r>
            <a:r>
              <a:rPr lang="en-GB" sz="3800" dirty="0" err="1" smtClean="0"/>
              <a:t>CryptoCurrency</a:t>
            </a:r>
            <a:r>
              <a:rPr lang="en-GB" sz="3800" dirty="0" smtClean="0"/>
              <a:t> in the world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3026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Islamic Microfinance &amp; Cryptocurrency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549" y="1635127"/>
            <a:ext cx="4762501" cy="4351336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Working with Al Huda CIBE to develop a </a:t>
            </a:r>
            <a:r>
              <a:rPr lang="en-GB" sz="2800" dirty="0" err="1" smtClean="0"/>
              <a:t>fintech</a:t>
            </a:r>
            <a:r>
              <a:rPr lang="en-GB" sz="2800" dirty="0" smtClean="0"/>
              <a:t> solution to alleviating poverty through a revolving model of microfinance using cryptocurrency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As cryptocurrency becomes more widespread (over next couple of years), so more of it will be utilised in place of </a:t>
            </a:r>
            <a:r>
              <a:rPr lang="en-GB" sz="2800" dirty="0" err="1" smtClean="0"/>
              <a:t>tradtional</a:t>
            </a:r>
            <a:r>
              <a:rPr lang="en-GB" sz="2800" dirty="0" smtClean="0"/>
              <a:t> </a:t>
            </a:r>
            <a:r>
              <a:rPr lang="en-GB" sz="2800" dirty="0" smtClean="0"/>
              <a:t>currency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l"/>
            <a:endParaRPr lang="en-GB" sz="28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077"/>
          <a:stretch/>
        </p:blipFill>
        <p:spPr>
          <a:xfrm>
            <a:off x="7010400" y="1688497"/>
            <a:ext cx="4953000" cy="42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711</Words>
  <Application>Microsoft Office PowerPoint</Application>
  <PresentationFormat>Widescreen</PresentationFormat>
  <Paragraphs>89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Gadugi</vt:lpstr>
      <vt:lpstr>Lucida Sans</vt:lpstr>
      <vt:lpstr>Times New Roman</vt:lpstr>
      <vt:lpstr>Tw Cen MT</vt:lpstr>
      <vt:lpstr>Wingdings</vt:lpstr>
      <vt:lpstr>Office Theme</vt:lpstr>
      <vt:lpstr>  </vt:lpstr>
      <vt:lpstr>The Changing Face of Finance</vt:lpstr>
      <vt:lpstr>Cryptocurrency – the opportunity</vt:lpstr>
      <vt:lpstr>Let’s be clear….</vt:lpstr>
      <vt:lpstr>How does Cryptocurrency apply to Islamic Finance &amp; Islamic Microfinance?</vt:lpstr>
      <vt:lpstr>PowerPoint Presentation</vt:lpstr>
      <vt:lpstr>As a result of this work OneCoin launched its 1st Islamic Finance Product – a saving facility</vt:lpstr>
      <vt:lpstr> OneCoin Leading the Way </vt:lpstr>
      <vt:lpstr>Islamic Microfinance &amp; Cryptocurrency</vt:lpstr>
      <vt:lpstr>Cryptocurrency will be preferred currency </vt:lpstr>
      <vt:lpstr>PowerPoint Presentation</vt:lpstr>
      <vt:lpstr> Let’s Talk…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1st Abacus Ethical Investments  Leadership Summit on     Islamic Finance &amp; CryptoCurrency   25th july 2016 - london 2016</dc:title>
  <dc:creator>zareen ahmed</dc:creator>
  <cp:lastModifiedBy>zareen ahmed</cp:lastModifiedBy>
  <cp:revision>62</cp:revision>
  <dcterms:created xsi:type="dcterms:W3CDTF">2016-07-24T16:48:18Z</dcterms:created>
  <dcterms:modified xsi:type="dcterms:W3CDTF">2016-11-07T21:15:17Z</dcterms:modified>
</cp:coreProperties>
</file>